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66" r:id="rId2"/>
    <p:sldId id="275" r:id="rId3"/>
    <p:sldId id="277" r:id="rId4"/>
    <p:sldId id="273" r:id="rId5"/>
    <p:sldId id="278" r:id="rId6"/>
    <p:sldId id="279" r:id="rId7"/>
    <p:sldId id="280" r:id="rId8"/>
    <p:sldId id="281" r:id="rId9"/>
    <p:sldId id="268" r:id="rId10"/>
    <p:sldId id="293" r:id="rId11"/>
    <p:sldId id="291" r:id="rId12"/>
    <p:sldId id="282" r:id="rId13"/>
    <p:sldId id="288" r:id="rId14"/>
    <p:sldId id="289" r:id="rId15"/>
    <p:sldId id="290" r:id="rId16"/>
    <p:sldId id="292" r:id="rId17"/>
    <p:sldId id="294" r:id="rId18"/>
    <p:sldId id="283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091C"/>
    <a:srgbClr val="2A2F43"/>
    <a:srgbClr val="FA2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7DB6049-931F-DFA1-7F83-E45BF3276DC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CH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2A5B47-C5EB-4A95-A3B9-D6B61A987FA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CH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A423D2D-8A4D-442F-A9C2-DB69EFA80591}" type="datetime1">
              <a:rPr lang="de-CH"/>
              <a:pPr lvl="0"/>
              <a:t>31.10.2022</a:t>
            </a:fld>
            <a:endParaRPr lang="de-CH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A2B8CF97-4774-4254-86EB-9DD4C2CA10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46049E29-3048-926E-7FD6-740AB036E44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42AD80-E2FE-8623-E26D-22D8AA67BA7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CH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62C327-3F6F-08E5-9B2D-30DA05BE2CD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CH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13943D1-5019-40AB-B7D3-15E87DDCE15A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5611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ts.org/blog/2014/09/04/ringen-aus-sportmedizinischer-sicht/#:~:text=Bei%20etwa%2050%20Prozent%20der,verletzten%20K%C3%B6rperregionen%20(siehe%20Tabelle).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ttape.co.uk/finger-taping-athletes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ineinkauf.ch/produkte/nykjbd-hohe-spitze-ringerschuhe-fuer-herren-boxschuhe-atmungsaktive-trainingsschuhe-bodybuilding-sch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-of-wrestling.com/zubehoer/knieschoner/1008/knieschoner-wow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esund.bund.de/blumenkohlohr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bay.de/b/Ohrenschutz-Ringen-in-Ringen/261247/bn_700477931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shealth.de/behandlung/nasenbluten-das-hilft-wenn-die-nase-blutet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enkischertag.de/lokales/lichtenfels/lokalsport/vier-kilo-muessen-fuer-die-wm-premiere-noch-runter-art-82644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Ringen aus sportmedizinischer Sicht – Gesellschaft für Orthopädisch-Traumatologische Sportmedizin – GOTS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13943D1-5019-40AB-B7D3-15E87DDCE15A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598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13943D1-5019-40AB-B7D3-15E87DDCE15A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839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FINGER TAPING - HOW DO ATHLETES USE FINGER TAPING? (sporttape.co.uk)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13943D1-5019-40AB-B7D3-15E87DDCE15A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269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hlinkClick r:id="rId3"/>
              </a:rPr>
              <a:t>NYKJBD Hohe Spitze Ringerschuhe für Herren Boxschuhe Atmungsaktive Trainingsschuhe Bodybuilding-Schuhe mit Knöchelschutz, rutschfeste Gummisohle,Grey-44EU: MeinEinkauf.ch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13943D1-5019-40AB-B7D3-15E87DDCE15A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3272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hlinkClick r:id="rId3"/>
              </a:rPr>
              <a:t>Knieschoner</a:t>
            </a:r>
            <a:r>
              <a:rPr lang="en-US" dirty="0">
                <a:hlinkClick r:id="rId3"/>
              </a:rPr>
              <a:t> WoW | </a:t>
            </a:r>
            <a:r>
              <a:rPr lang="en-US" dirty="0" err="1">
                <a:hlinkClick r:id="rId3"/>
              </a:rPr>
              <a:t>Knieschoner</a:t>
            </a:r>
            <a:r>
              <a:rPr lang="en-US" dirty="0">
                <a:hlinkClick r:id="rId3"/>
              </a:rPr>
              <a:t> | </a:t>
            </a:r>
            <a:r>
              <a:rPr lang="en-US" dirty="0" err="1">
                <a:hlinkClick r:id="rId3"/>
              </a:rPr>
              <a:t>Zubehör</a:t>
            </a:r>
            <a:r>
              <a:rPr lang="en-US" dirty="0">
                <a:hlinkClick r:id="rId3"/>
              </a:rPr>
              <a:t> | World of Wrestling (world-of-wrestling.com)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13943D1-5019-40AB-B7D3-15E87DDCE15A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3299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Blumenkohlohr: Ursachen und Behandlung | gesund.bund.de</a:t>
            </a:r>
            <a:endParaRPr lang="de-DE" dirty="0"/>
          </a:p>
          <a:p>
            <a:r>
              <a:rPr lang="de-DE" dirty="0">
                <a:hlinkClick r:id="rId4"/>
              </a:rPr>
              <a:t>Ohrenschutz Ringen in Ringen online kaufen | eBay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13943D1-5019-40AB-B7D3-15E87DDCE15A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2917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hlinkClick r:id="rId3"/>
              </a:rPr>
              <a:t>Das hilft bei Nasenbluten | MEN'S HEALTH (menshealth.de)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13943D1-5019-40AB-B7D3-15E87DDCE15A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401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Ringen: Der Lichtenfelser Hannes Wagner ringt am Donnerstag bei der WM. (fraenkischertag.de)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13943D1-5019-40AB-B7D3-15E87DDCE15A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03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42A88-B6C4-3950-67E4-4F6E478AD8D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8250FD-2C03-6CBC-5159-71038697C89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C13626-FFA3-F449-6A5A-E23D37323C2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74B14F-796B-426E-829F-F9816354A48F}" type="datetime1">
              <a:rPr lang="de-CH" smtClean="0"/>
              <a:t>31.10.2022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12AF4A-63F7-465D-DEFB-8F9FFC1DC7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FF1435-4634-5CDE-7E9C-881D3DD88F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CC12A3-8A06-4372-B3E8-39E6075CB3A6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934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1A208-3C71-CF66-D37A-814174DEA97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98D802-3711-4791-9DB7-C2BAF4F4F32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D1D54-FB8F-2BC6-AC74-9CDC537E50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7958F4-B08A-459A-A54F-3D00441A130A}" type="datetime1">
              <a:rPr lang="de-CH" smtClean="0"/>
              <a:t>31.10.2022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F04545-A34F-02B9-D24B-54F406A10F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E3F388-1DA9-CAF9-194C-60F05C1CC3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AAE063-1CAF-489D-87C8-67A4C5CCA459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207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4C33E92-E03E-3819-8944-59044395D27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171F448-E663-18C7-E569-29389B69B2A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57C662-645F-5EBF-3220-7F0C35D5F25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663B7D-8569-42D6-8540-7B7840570AEA}" type="datetime1">
              <a:rPr lang="de-CH" smtClean="0"/>
              <a:t>31.10.2022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B9590C-67AB-2E6E-D980-8A1591C64B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0413BC-020A-0517-346C-AF60F711A7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9384E1-2997-4019-BF85-B5BF3A00028B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3719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AF1E0-1993-E02B-C65B-E381E18C29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9837AF-E63E-86EF-424F-9EAB50B2E93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85809D-F6C6-6AFD-472A-E00880DF2A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B74D5D-6651-4621-B102-76F3010D5173}" type="datetime1">
              <a:rPr lang="de-CH" smtClean="0"/>
              <a:t>31.10.2022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6A3644-B0AC-F25D-DF46-686B194D86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8FA3CD-4A5E-33DF-5B8A-E4D2390C96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FBBB14-EBC6-4A68-BE0B-BF4BECDD5058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962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B5E78-7314-8A71-F81A-6ED6B62F46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7D430D-E2AA-51DA-0539-204D6CE33F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C57D4E-4111-DB79-6E47-E27C8C65E8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C85C2E-C8FE-4D66-A66F-C280F1773473}" type="datetime1">
              <a:rPr lang="de-CH" smtClean="0"/>
              <a:t>31.10.2022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142B6D-2ECA-1F1F-78A1-63C6C7802F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B300EA-13A6-A22A-B12B-B5AE36D853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0D24B9-34D4-4C69-91D6-204B165499DB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921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FDE17-12A0-E5FF-C9E2-55C4017CC07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058B78-010B-271F-11C3-AB72DF7A95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BD0966-7964-7216-7BD6-7142132CA05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D92A1D-859B-7C99-CC4B-52546AD67D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EE6AD6-6D90-4376-AEBC-8865C1F68580}" type="datetime1">
              <a:rPr lang="de-CH" smtClean="0"/>
              <a:t>31.10.2022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ED3ADF-0C7E-3CA6-660F-87C3C6103B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267E7E-B548-1649-83A8-ED36E0B4C6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709FA1-DCE3-44FE-9AAC-F26ACA8372A5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686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C9B78-3802-6B93-B7DF-78B3143154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75BB62-00FC-9A38-7B25-D77DDA0794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63DE95-7D3A-966B-0327-08B7FF481A6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4B1742B-D17E-3DFA-EF53-C8F18EF4490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C06333-B5F4-9803-E276-8BC11E18FA1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9E73FA3-D9AE-829B-6DF4-2A167A59BC0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5E2A59-215D-4D0E-9160-8D484BB784EB}" type="datetime1">
              <a:rPr lang="de-CH" smtClean="0"/>
              <a:t>31.10.2022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0C5D3FB-F6CC-BB2A-101C-ECD3E7157C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CA7D8C3-E33A-C3D4-207C-EC3267EEFC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B7E2E7-ED06-4A46-9836-19B9C85BEAEE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996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1DDB0-0307-1A52-5C41-FFCA692CCB2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789788-B9FC-F67C-D79C-0EEA087BFDC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EED6DF-DC66-4BED-8D2F-249D360024D6}" type="datetime1">
              <a:rPr lang="de-CH" smtClean="0"/>
              <a:t>31.10.2022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459671-BA0F-4AB9-2C04-C00ADC6661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AD0953-DDD6-6AC0-7D23-458100E1309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66BDB0-FF07-4C88-9527-8862F8BB38F8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73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8289A1D-61F6-C828-92C8-FF312F08DCE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AE3403-F4BB-4817-ACEF-E96F5C1168B2}" type="datetime1">
              <a:rPr lang="de-CH" smtClean="0"/>
              <a:t>31.10.2022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D68E89-D49C-B71A-EABE-4E9B86C5CC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184AA5-602C-BA3D-4A5F-91373DBDF4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9AF741-D848-4B17-837A-6A57B0D5532A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741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50F4C-6E74-8420-97BA-DA1E215D0B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E35EE9-010D-2D49-16E5-65BB162AD56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DA0BE5-51EA-3F5A-370D-1129FF79E37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D4D672-8D18-7985-3487-9D962DDC30A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3F49E8-5604-42D5-98E8-979CEBA17B4A}" type="datetime1">
              <a:rPr lang="de-CH" smtClean="0"/>
              <a:t>31.10.2022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C511DB3-CB24-584B-5831-C31C5176478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F18BA1-008A-FCA4-BAC2-3D583C1B74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D4D4C0-E1C2-47E4-A34C-7F75704F88F8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235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8D259-E814-7AE3-8C6F-A224BF400B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E0DD297-63DF-FEE8-4619-54B4CF1B475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de-CH" sz="3200"/>
            </a:lvl1pPr>
          </a:lstStyle>
          <a:p>
            <a:pPr lvl="0"/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0EC263-3D37-5507-0060-CA56A178541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8D3F56-BD08-43F9-497C-35DFEF8CB7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DE775C-BDCB-4705-B030-0BCC7D16DDF6}" type="datetime1">
              <a:rPr lang="de-CH" smtClean="0"/>
              <a:t>31.10.2022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F8A89F-03D4-9120-43FB-1DB9B191EE4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A82DF6-4A99-711B-3AE2-CAEC04FA13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5FD38F-B28E-4F60-9A47-CA6FEBB2FB5E}" type="slidenum"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118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78D4CCC-9A75-69FD-BA79-0C1EF5DD11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421168-BF50-3894-12F8-73578A5E70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E55999-4DDB-E276-3F6C-31CE89EA0E2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CH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B7C9A8A-541E-41AF-B5EA-678AEBBD117E}" type="datetime1">
              <a:rPr lang="de-CH" smtClean="0"/>
              <a:t>31.10.2022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D20DC7-6BCE-9724-96DC-E122954B9D2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CH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7651C2-B3FE-D74E-2DE8-B2008F6D1B7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CH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396461D-C0C3-4368-93BC-47B9D191FE9B}" type="slidenum"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20EB91D-4060-B4A3-A2DF-A35CE2E07C86}"/>
              </a:ext>
            </a:extLst>
          </p:cNvPr>
          <p:cNvSpPr/>
          <p:nvPr/>
        </p:nvSpPr>
        <p:spPr>
          <a:xfrm>
            <a:off x="-79513" y="-126707"/>
            <a:ext cx="12649200" cy="6984708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1026" name="Picture 2" descr="Ist möglicherweise ein Bild von 2 Personen und Text „Ringerriege Brunnen und Umgebung 2. Heimkampf in Brunnen RR Brunnen: TV Ufhusen Samstag, 10. September 2022 20 Uhr, Sporthalle Brunnen“">
            <a:extLst>
              <a:ext uri="{FF2B5EF4-FFF2-40B4-BE49-F238E27FC236}">
                <a16:creationId xmlns:a16="http://schemas.microsoft.com/office/drawing/2014/main" id="{D153554B-F602-8EA4-702D-85DC14247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32817" r="1060"/>
          <a:stretch/>
        </p:blipFill>
        <p:spPr bwMode="auto">
          <a:xfrm>
            <a:off x="6672469" y="112264"/>
            <a:ext cx="5519531" cy="671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B7AD9F0-6A5B-15DB-4344-90B3179BFABD}"/>
              </a:ext>
            </a:extLst>
          </p:cNvPr>
          <p:cNvSpPr/>
          <p:nvPr/>
        </p:nvSpPr>
        <p:spPr>
          <a:xfrm>
            <a:off x="6016487" y="159358"/>
            <a:ext cx="4353339" cy="463860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AE8DD03-624F-3602-A74D-C3B12F7ACB84}"/>
              </a:ext>
            </a:extLst>
          </p:cNvPr>
          <p:cNvSpPr/>
          <p:nvPr/>
        </p:nvSpPr>
        <p:spPr>
          <a:xfrm>
            <a:off x="5625548" y="281992"/>
            <a:ext cx="4353339" cy="463860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C8FB865-A291-738A-570E-0AFBB9B2A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95" y="324674"/>
            <a:ext cx="4318550" cy="1325559"/>
          </a:xfrm>
        </p:spPr>
        <p:txBody>
          <a:bodyPr>
            <a:normAutofit fontScale="90000"/>
          </a:bodyPr>
          <a:lstStyle/>
          <a:p>
            <a:pPr algn="r"/>
            <a:r>
              <a:rPr lang="de-CH" b="1" dirty="0">
                <a:solidFill>
                  <a:schemeClr val="bg1"/>
                </a:solidFill>
              </a:rPr>
              <a:t>Ringerriege Brunnen </a:t>
            </a:r>
            <a:br>
              <a:rPr lang="de-CH" dirty="0">
                <a:solidFill>
                  <a:schemeClr val="bg1"/>
                </a:solidFill>
              </a:rPr>
            </a:br>
            <a:r>
              <a:rPr lang="de-CH" dirty="0">
                <a:solidFill>
                  <a:schemeClr val="bg1"/>
                </a:solidFill>
              </a:rPr>
              <a:t>und Umgebung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68B2D9B0-60C7-DF61-1CDC-6B9EDBD73D33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chemeClr val="bg1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pic>
        <p:nvPicPr>
          <p:cNvPr id="5" name="Picture 2" descr="Ist möglicherweise ein Bild von 2 Personen und Text „Ringerriege Brunnen und Umgebung 2. Heimkampf in Brunnen RR Brunnen: TV Ufhusen Samstag, 10. September 2022 20 Uhr, Sporthalle Brunnen“">
            <a:extLst>
              <a:ext uri="{FF2B5EF4-FFF2-40B4-BE49-F238E27FC236}">
                <a16:creationId xmlns:a16="http://schemas.microsoft.com/office/drawing/2014/main" id="{77327211-9422-6C90-D95E-A775A9FFA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7631" b="76841"/>
          <a:stretch/>
        </p:blipFill>
        <p:spPr bwMode="auto">
          <a:xfrm>
            <a:off x="5305839" y="238050"/>
            <a:ext cx="2262812" cy="14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480C5C5-FDC8-57F0-F0F7-D1E4061BC6CE}"/>
              </a:ext>
            </a:extLst>
          </p:cNvPr>
          <p:cNvSpPr/>
          <p:nvPr/>
        </p:nvSpPr>
        <p:spPr>
          <a:xfrm>
            <a:off x="1097750" y="2808946"/>
            <a:ext cx="72000" cy="132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81A0147-D842-BA55-857C-BD64B74934F3}"/>
              </a:ext>
            </a:extLst>
          </p:cNvPr>
          <p:cNvSpPr txBox="1">
            <a:spLocks/>
          </p:cNvSpPr>
          <p:nvPr/>
        </p:nvSpPr>
        <p:spPr>
          <a:xfrm>
            <a:off x="1226492" y="2766797"/>
            <a:ext cx="3217200" cy="14996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+mj-lt"/>
              </a:rPr>
              <a:t>Vorstellung RR Brunnen und Sportart Ringen für </a:t>
            </a:r>
            <a:br>
              <a:rPr lang="de-DE" sz="2400" dirty="0">
                <a:solidFill>
                  <a:schemeClr val="bg1"/>
                </a:solidFill>
                <a:latin typeface="+mj-lt"/>
              </a:rPr>
            </a:br>
            <a:r>
              <a:rPr lang="de-DE" sz="2400" dirty="0">
                <a:solidFill>
                  <a:schemeClr val="bg1"/>
                </a:solidFill>
                <a:latin typeface="+mj-lt"/>
              </a:rPr>
              <a:t>Samariter Verein Brunnen-Ingenbohl</a:t>
            </a:r>
          </a:p>
        </p:txBody>
      </p:sp>
    </p:spTree>
    <p:extLst>
      <p:ext uri="{BB962C8B-B14F-4D97-AF65-F5344CB8AC3E}">
        <p14:creationId xmlns:p14="http://schemas.microsoft.com/office/powerpoint/2010/main" val="181058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rgbClr val="2A2F43"/>
                </a:solidFill>
              </a:rPr>
              <a:t>Häufige Verletzungen und Massnahmen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rgbClr val="2A2F43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rgbClr val="2A2F43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rgbClr val="2A2F43"/>
              </a:solidFill>
              <a:uFillTx/>
              <a:latin typeface="+mj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C651374-C5C6-9FB5-B709-56D7048A1A57}"/>
              </a:ext>
            </a:extLst>
          </p:cNvPr>
          <p:cNvSpPr/>
          <p:nvPr/>
        </p:nvSpPr>
        <p:spPr>
          <a:xfrm>
            <a:off x="2522589" y="2798562"/>
            <a:ext cx="2992605" cy="3920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  <a:t>Schulter </a:t>
            </a:r>
            <a:r>
              <a:rPr lang="de-DE" sz="2000" b="1" i="0" dirty="0">
                <a:solidFill>
                  <a:srgbClr val="333333"/>
                </a:solidFill>
                <a:effectLst/>
                <a:latin typeface="+mj-lt"/>
              </a:rPr>
              <a:t>24 %</a:t>
            </a:r>
          </a:p>
          <a:p>
            <a:b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  <a:t>Knie </a:t>
            </a:r>
            <a:r>
              <a:rPr lang="de-DE" sz="2000" b="1" i="0" dirty="0">
                <a:solidFill>
                  <a:srgbClr val="333333"/>
                </a:solidFill>
                <a:effectLst/>
                <a:latin typeface="+mj-lt"/>
              </a:rPr>
              <a:t>17 %</a:t>
            </a:r>
          </a:p>
          <a:p>
            <a:b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  <a:t>Rücken/Nacken </a:t>
            </a:r>
            <a:r>
              <a:rPr lang="de-DE" sz="2000" b="1" i="0" dirty="0">
                <a:solidFill>
                  <a:srgbClr val="333333"/>
                </a:solidFill>
                <a:effectLst/>
                <a:latin typeface="+mj-lt"/>
              </a:rPr>
              <a:t>11 %</a:t>
            </a:r>
          </a:p>
          <a:p>
            <a:b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de-DE" sz="2000" b="0" i="0" dirty="0" err="1">
                <a:solidFill>
                  <a:srgbClr val="333333"/>
                </a:solidFill>
                <a:effectLst/>
                <a:latin typeface="+mj-lt"/>
              </a:rPr>
              <a:t>Fuss</a:t>
            </a:r>
            <a: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  <a:t>/Sprunggelenk </a:t>
            </a:r>
            <a:r>
              <a:rPr lang="de-DE" sz="2000" b="1" i="0" dirty="0">
                <a:solidFill>
                  <a:srgbClr val="333333"/>
                </a:solidFill>
                <a:effectLst/>
                <a:latin typeface="+mj-lt"/>
              </a:rPr>
              <a:t>11 %</a:t>
            </a:r>
          </a:p>
          <a:p>
            <a:b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  <a:t>Hand/Handgelenk </a:t>
            </a:r>
            <a:r>
              <a:rPr lang="de-DE" sz="2000" b="1" i="0" dirty="0">
                <a:solidFill>
                  <a:srgbClr val="333333"/>
                </a:solidFill>
                <a:effectLst/>
                <a:latin typeface="+mj-lt"/>
              </a:rPr>
              <a:t>11 %</a:t>
            </a:r>
            <a:endParaRPr lang="de-DE" sz="2000" b="1" dirty="0">
              <a:solidFill>
                <a:schemeClr val="tx1"/>
              </a:solidFill>
              <a:latin typeface="+mj-lt"/>
            </a:endParaRP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FC5D77E-96C3-D7F5-E290-FC1F704D3761}"/>
              </a:ext>
            </a:extLst>
          </p:cNvPr>
          <p:cNvSpPr/>
          <p:nvPr/>
        </p:nvSpPr>
        <p:spPr>
          <a:xfrm>
            <a:off x="847853" y="2155741"/>
            <a:ext cx="72000" cy="252000"/>
          </a:xfrm>
          <a:prstGeom prst="rect">
            <a:avLst/>
          </a:prstGeom>
          <a:solidFill>
            <a:srgbClr val="2A2F43"/>
          </a:solidFill>
          <a:ln>
            <a:solidFill>
              <a:srgbClr val="2A2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7B987EB-BC33-CCF0-953B-AC8EC57B5C89}"/>
              </a:ext>
            </a:extLst>
          </p:cNvPr>
          <p:cNvSpPr/>
          <p:nvPr/>
        </p:nvSpPr>
        <p:spPr>
          <a:xfrm>
            <a:off x="919853" y="1995165"/>
            <a:ext cx="9156209" cy="571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i="0" dirty="0">
                <a:solidFill>
                  <a:srgbClr val="333333"/>
                </a:solidFill>
                <a:effectLst/>
                <a:latin typeface="+mj-lt"/>
              </a:rPr>
              <a:t>Von Verletzungen betroffene Körperregionen beim Ringen</a:t>
            </a:r>
            <a:endParaRPr lang="de-DE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051087F-A14F-EAD1-3736-CE5864EB9337}"/>
              </a:ext>
            </a:extLst>
          </p:cNvPr>
          <p:cNvSpPr/>
          <p:nvPr/>
        </p:nvSpPr>
        <p:spPr>
          <a:xfrm>
            <a:off x="6808551" y="3053563"/>
            <a:ext cx="3170336" cy="3920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  <a:t>Kopf </a:t>
            </a:r>
            <a:r>
              <a:rPr lang="de-DE" sz="2000" b="1" i="0" dirty="0">
                <a:solidFill>
                  <a:srgbClr val="333333"/>
                </a:solidFill>
                <a:effectLst/>
                <a:latin typeface="+mj-lt"/>
              </a:rPr>
              <a:t>8 %</a:t>
            </a:r>
          </a:p>
          <a:p>
            <a:b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  <a:t>Rumpf </a:t>
            </a:r>
            <a:r>
              <a:rPr lang="de-DE" sz="2000" b="1" i="0" dirty="0">
                <a:solidFill>
                  <a:srgbClr val="333333"/>
                </a:solidFill>
                <a:effectLst/>
                <a:latin typeface="+mj-lt"/>
              </a:rPr>
              <a:t>8 %</a:t>
            </a:r>
          </a:p>
          <a:p>
            <a:b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  <a:t>Ellenbogen </a:t>
            </a:r>
            <a:r>
              <a:rPr lang="de-DE" sz="2000" b="1" i="0" dirty="0">
                <a:solidFill>
                  <a:srgbClr val="333333"/>
                </a:solidFill>
                <a:effectLst/>
                <a:latin typeface="+mj-lt"/>
              </a:rPr>
              <a:t>7 %</a:t>
            </a:r>
          </a:p>
          <a:p>
            <a:b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</a:br>
            <a:r>
              <a:rPr lang="de-DE" sz="2000" b="0" i="0" dirty="0">
                <a:solidFill>
                  <a:srgbClr val="333333"/>
                </a:solidFill>
                <a:effectLst/>
                <a:latin typeface="+mj-lt"/>
              </a:rPr>
              <a:t>Oberschenkel </a:t>
            </a:r>
            <a:r>
              <a:rPr lang="de-DE" sz="2000" b="1" i="0" dirty="0">
                <a:solidFill>
                  <a:srgbClr val="333333"/>
                </a:solidFill>
                <a:effectLst/>
                <a:latin typeface="+mj-lt"/>
              </a:rPr>
              <a:t>3 %</a:t>
            </a: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41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rgbClr val="2A2F43"/>
                </a:solidFill>
              </a:rPr>
              <a:t>Häufige Verletzungen und Massnahmen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rgbClr val="2A2F43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rgbClr val="2A2F43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rgbClr val="2A2F43"/>
              </a:solidFill>
              <a:uFillTx/>
              <a:latin typeface="+mj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C651374-C5C6-9FB5-B709-56D7048A1A57}"/>
              </a:ext>
            </a:extLst>
          </p:cNvPr>
          <p:cNvSpPr/>
          <p:nvPr/>
        </p:nvSpPr>
        <p:spPr>
          <a:xfrm>
            <a:off x="924909" y="1797269"/>
            <a:ext cx="2825157" cy="3920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Prellungen</a:t>
            </a: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Schürfungen</a:t>
            </a: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Zerrungen</a:t>
            </a: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Schulterverletzungen</a:t>
            </a: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3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rgbClr val="2A2F43"/>
                </a:solidFill>
              </a:rPr>
              <a:t>Häufige Verletzungen und Massnahmen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rgbClr val="2A2F43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rgbClr val="2A2F43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rgbClr val="2A2F43"/>
              </a:solidFill>
              <a:uFillTx/>
              <a:latin typeface="+mj-lt"/>
            </a:endParaRPr>
          </a:p>
        </p:txBody>
      </p:sp>
      <p:pic>
        <p:nvPicPr>
          <p:cNvPr id="5122" name="Picture 2" descr="FINGER TAPING - HOW DO ATHLETES USE FINGER TAPING?">
            <a:extLst>
              <a:ext uri="{FF2B5EF4-FFF2-40B4-BE49-F238E27FC236}">
                <a16:creationId xmlns:a16="http://schemas.microsoft.com/office/drawing/2014/main" id="{723663F9-A473-B2AC-CE6E-51712D854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26" y="2640619"/>
            <a:ext cx="5868189" cy="33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F5642FA-2F41-1E89-C9AC-188A38F96EDF}"/>
              </a:ext>
            </a:extLst>
          </p:cNvPr>
          <p:cNvGrpSpPr/>
          <p:nvPr/>
        </p:nvGrpSpPr>
        <p:grpSpPr>
          <a:xfrm>
            <a:off x="0" y="1365383"/>
            <a:ext cx="5187303" cy="2925664"/>
            <a:chOff x="1453954" y="2789875"/>
            <a:chExt cx="5187303" cy="2925664"/>
          </a:xfrm>
        </p:grpSpPr>
        <p:pic>
          <p:nvPicPr>
            <p:cNvPr id="9" name="Grafik 8" descr="Erhobene Hand mit einfarbiger Füllung">
              <a:extLst>
                <a:ext uri="{FF2B5EF4-FFF2-40B4-BE49-F238E27FC236}">
                  <a16:creationId xmlns:a16="http://schemas.microsoft.com/office/drawing/2014/main" id="{60BE4F59-00D0-67F0-9919-A79665669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82589" y="3488855"/>
              <a:ext cx="1440000" cy="144000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FD7787C-F5E2-BDBC-0BED-5C4437978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892"/>
            <a:stretch/>
          </p:blipFill>
          <p:spPr>
            <a:xfrm>
              <a:off x="1453954" y="2789875"/>
              <a:ext cx="5187303" cy="2925664"/>
            </a:xfrm>
            <a:prstGeom prst="rect">
              <a:avLst/>
            </a:prstGeom>
          </p:spPr>
        </p:pic>
      </p:grpSp>
      <p:sp>
        <p:nvSpPr>
          <p:cNvPr id="3" name="Foliennummernplatzhalt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70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rgbClr val="2A2F43"/>
                </a:solidFill>
              </a:rPr>
              <a:t>Häufige Verletzungen und Massnahmen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rgbClr val="2A2F43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rgbClr val="2A2F43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rgbClr val="2A2F43"/>
              </a:solidFill>
              <a:uFillTx/>
              <a:latin typeface="+mj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FD7787C-F5E2-BDBC-0BED-5C4437978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2"/>
          <a:stretch/>
        </p:blipFill>
        <p:spPr>
          <a:xfrm>
            <a:off x="0" y="1365383"/>
            <a:ext cx="5187303" cy="2925664"/>
          </a:xfrm>
          <a:prstGeom prst="rect">
            <a:avLst/>
          </a:prstGeom>
        </p:spPr>
      </p:pic>
      <p:pic>
        <p:nvPicPr>
          <p:cNvPr id="3" name="Picture 2" descr="NYKJBD Hohe Spitze Ringerschuhe für Herren Boxschuhe Atmungsaktive  Trainingsschuhe Bodybuilding-Schuhe mit Knöchelschutz, rutschfeste  Gummisohle,Grey-44EU: MeinEinkauf.ch">
            <a:extLst>
              <a:ext uri="{FF2B5EF4-FFF2-40B4-BE49-F238E27FC236}">
                <a16:creationId xmlns:a16="http://schemas.microsoft.com/office/drawing/2014/main" id="{DB58E104-B173-6C0F-52EC-3BB506E04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26"/>
          <a:stretch/>
        </p:blipFill>
        <p:spPr bwMode="auto">
          <a:xfrm>
            <a:off x="6147115" y="1953556"/>
            <a:ext cx="4762500" cy="41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Fuß mit einfarbiger Füllung">
            <a:extLst>
              <a:ext uri="{FF2B5EF4-FFF2-40B4-BE49-F238E27FC236}">
                <a16:creationId xmlns:a16="http://schemas.microsoft.com/office/drawing/2014/main" id="{4D13BF1F-A169-8634-EE82-357C5624B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9315" y="2053447"/>
            <a:ext cx="1440000" cy="144000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6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rgbClr val="2A2F43"/>
                </a:solidFill>
              </a:rPr>
              <a:t>Häufige Verletzungen und Massnahmen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rgbClr val="2A2F43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rgbClr val="2A2F43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rgbClr val="2A2F43"/>
              </a:solidFill>
              <a:uFillTx/>
              <a:latin typeface="+mj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FD7787C-F5E2-BDBC-0BED-5C4437978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2"/>
          <a:stretch/>
        </p:blipFill>
        <p:spPr>
          <a:xfrm>
            <a:off x="0" y="1365383"/>
            <a:ext cx="5187303" cy="2925664"/>
          </a:xfrm>
          <a:prstGeom prst="rect">
            <a:avLst/>
          </a:prstGeom>
        </p:spPr>
      </p:pic>
      <p:pic>
        <p:nvPicPr>
          <p:cNvPr id="6" name="Picture 2" descr="Knieschoner WoW | Knieschoner | Zubehör | World of Wrestling">
            <a:extLst>
              <a:ext uri="{FF2B5EF4-FFF2-40B4-BE49-F238E27FC236}">
                <a16:creationId xmlns:a16="http://schemas.microsoft.com/office/drawing/2014/main" id="{EB8C89C4-9823-02F6-1251-7C1C24EA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23" y="1919671"/>
            <a:ext cx="4376057" cy="437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1FDE43D-38A6-5513-F69E-AFD216A4FB69}"/>
              </a:ext>
            </a:extLst>
          </p:cNvPr>
          <p:cNvGrpSpPr/>
          <p:nvPr/>
        </p:nvGrpSpPr>
        <p:grpSpPr>
          <a:xfrm>
            <a:off x="1465328" y="2108215"/>
            <a:ext cx="1440000" cy="1440000"/>
            <a:chOff x="4106297" y="1690688"/>
            <a:chExt cx="1440000" cy="1440000"/>
          </a:xfrm>
        </p:grpSpPr>
        <p:pic>
          <p:nvPicPr>
            <p:cNvPr id="8" name="Grafik 7" descr="Yoga Silhouette">
              <a:extLst>
                <a:ext uri="{FF2B5EF4-FFF2-40B4-BE49-F238E27FC236}">
                  <a16:creationId xmlns:a16="http://schemas.microsoft.com/office/drawing/2014/main" id="{8A50A609-A6DD-156F-9BA5-EE008DD48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06297" y="1690688"/>
              <a:ext cx="1440000" cy="1440000"/>
            </a:xfrm>
            <a:prstGeom prst="rect">
              <a:avLst/>
            </a:prstGeom>
          </p:spPr>
        </p:pic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665E9055-6139-81BD-F31D-7C0DE68ECB42}"/>
                </a:ext>
              </a:extLst>
            </p:cNvPr>
            <p:cNvCxnSpPr/>
            <p:nvPr/>
          </p:nvCxnSpPr>
          <p:spPr>
            <a:xfrm flipH="1">
              <a:off x="5217251" y="2620985"/>
              <a:ext cx="299097" cy="1372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liennummernplatzhalt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57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rgbClr val="2A2F43"/>
                </a:solidFill>
              </a:rPr>
              <a:t>Häufige Verletzungen und Massnahmen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rgbClr val="2A2F43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rgbClr val="2A2F43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rgbClr val="2A2F43"/>
              </a:solidFill>
              <a:uFillTx/>
              <a:latin typeface="+mj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FD7787C-F5E2-BDBC-0BED-5C4437978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2"/>
          <a:stretch/>
        </p:blipFill>
        <p:spPr>
          <a:xfrm>
            <a:off x="0" y="1365383"/>
            <a:ext cx="5187303" cy="2925664"/>
          </a:xfrm>
          <a:prstGeom prst="rect">
            <a:avLst/>
          </a:prstGeom>
        </p:spPr>
      </p:pic>
      <p:pic>
        <p:nvPicPr>
          <p:cNvPr id="3" name="Grafik 2" descr="Ohr mit einfarbiger Füllung">
            <a:extLst>
              <a:ext uri="{FF2B5EF4-FFF2-40B4-BE49-F238E27FC236}">
                <a16:creationId xmlns:a16="http://schemas.microsoft.com/office/drawing/2014/main" id="{DE1063B5-FC41-D5A8-E0D0-54D3F33EC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2134" y="2065152"/>
            <a:ext cx="1440000" cy="14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1D335B6-332E-D68E-C61E-5AF24AE09F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946" y="1518645"/>
            <a:ext cx="5242181" cy="294872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759F3B9-6286-A45E-467B-5E98C897E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554" y="3429000"/>
            <a:ext cx="2019300" cy="285750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3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rgbClr val="2A2F43"/>
                </a:solidFill>
              </a:rPr>
              <a:t>Häufige Verletzungen und Massnahmen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rgbClr val="2A2F43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rgbClr val="2A2F43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rgbClr val="2A2F43"/>
              </a:solidFill>
              <a:uFillTx/>
              <a:latin typeface="+mj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FD7787C-F5E2-BDBC-0BED-5C4437978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2"/>
          <a:stretch/>
        </p:blipFill>
        <p:spPr>
          <a:xfrm>
            <a:off x="0" y="1365383"/>
            <a:ext cx="5187303" cy="2925664"/>
          </a:xfrm>
          <a:prstGeom prst="rect">
            <a:avLst/>
          </a:prstGeom>
        </p:spPr>
      </p:pic>
      <p:pic>
        <p:nvPicPr>
          <p:cNvPr id="8" name="Grafik 7" descr="Nase Silhouette">
            <a:extLst>
              <a:ext uri="{FF2B5EF4-FFF2-40B4-BE49-F238E27FC236}">
                <a16:creationId xmlns:a16="http://schemas.microsoft.com/office/drawing/2014/main" id="{50B6318F-3BF8-A16F-E2E0-0D8402FCD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7956" y="2052963"/>
            <a:ext cx="1440000" cy="1440000"/>
          </a:xfrm>
          <a:prstGeom prst="rect">
            <a:avLst/>
          </a:prstGeom>
        </p:spPr>
      </p:pic>
      <p:pic>
        <p:nvPicPr>
          <p:cNvPr id="7170" name="Picture 2" descr="Das hilft bei Nasenbluten | MEN'S HEALTH">
            <a:extLst>
              <a:ext uri="{FF2B5EF4-FFF2-40B4-BE49-F238E27FC236}">
                <a16:creationId xmlns:a16="http://schemas.microsoft.com/office/drawing/2014/main" id="{4E61F82E-E0C1-44DA-A907-F9342EA4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658" y="1753183"/>
            <a:ext cx="60007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2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rgbClr val="2A2F43"/>
                </a:solidFill>
              </a:rPr>
              <a:t>Häufige Verletzungen und Massnahmen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rgbClr val="2A2F43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rgbClr val="2A2F43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rgbClr val="2A2F43"/>
              </a:solidFill>
              <a:uFillTx/>
              <a:latin typeface="+mj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FD7787C-F5E2-BDBC-0BED-5C4437978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2"/>
          <a:stretch/>
        </p:blipFill>
        <p:spPr>
          <a:xfrm>
            <a:off x="0" y="1365383"/>
            <a:ext cx="5187303" cy="2925664"/>
          </a:xfrm>
          <a:prstGeom prst="rect">
            <a:avLst/>
          </a:prstGeom>
        </p:spPr>
      </p:pic>
      <p:pic>
        <p:nvPicPr>
          <p:cNvPr id="5" name="Grafik 4" descr="Gehirn im Kopf mit einfarbiger Füllung">
            <a:extLst>
              <a:ext uri="{FF2B5EF4-FFF2-40B4-BE49-F238E27FC236}">
                <a16:creationId xmlns:a16="http://schemas.microsoft.com/office/drawing/2014/main" id="{E69BA58F-A668-E758-D176-7353840CA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385" y="2057400"/>
            <a:ext cx="1440000" cy="1440000"/>
          </a:xfrm>
          <a:prstGeom prst="rect">
            <a:avLst/>
          </a:prstGeom>
        </p:spPr>
      </p:pic>
      <p:pic>
        <p:nvPicPr>
          <p:cNvPr id="12290" name="Picture 2" descr="Ringen: Der Lichtenfelser Hannes Wagner ringt am Donnerstag bei der WM.">
            <a:extLst>
              <a:ext uri="{FF2B5EF4-FFF2-40B4-BE49-F238E27FC236}">
                <a16:creationId xmlns:a16="http://schemas.microsoft.com/office/drawing/2014/main" id="{B8034C5E-161E-C6BD-6AFD-417195C4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88" y="1889136"/>
            <a:ext cx="5639498" cy="372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CB3D2FE8-225C-E011-F527-24313EBA8751}"/>
              </a:ext>
            </a:extLst>
          </p:cNvPr>
          <p:cNvCxnSpPr/>
          <p:nvPr/>
        </p:nvCxnSpPr>
        <p:spPr>
          <a:xfrm flipH="1">
            <a:off x="8144407" y="2131416"/>
            <a:ext cx="772413" cy="2953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85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20EB91D-4060-B4A3-A2DF-A35CE2E07C86}"/>
              </a:ext>
            </a:extLst>
          </p:cNvPr>
          <p:cNvSpPr/>
          <p:nvPr/>
        </p:nvSpPr>
        <p:spPr>
          <a:xfrm>
            <a:off x="-79513" y="-126707"/>
            <a:ext cx="12649200" cy="6984708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1026" name="Picture 2" descr="Ist möglicherweise ein Bild von 2 Personen und Text „Ringerriege Brunnen und Umgebung 2. Heimkampf in Brunnen RR Brunnen: TV Ufhusen Samstag, 10. September 2022 20 Uhr, Sporthalle Brunnen“">
            <a:extLst>
              <a:ext uri="{FF2B5EF4-FFF2-40B4-BE49-F238E27FC236}">
                <a16:creationId xmlns:a16="http://schemas.microsoft.com/office/drawing/2014/main" id="{D153554B-F602-8EA4-702D-85DC14247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32817" r="1060"/>
          <a:stretch/>
        </p:blipFill>
        <p:spPr bwMode="auto">
          <a:xfrm>
            <a:off x="6672469" y="139079"/>
            <a:ext cx="5519531" cy="671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B7AD9F0-6A5B-15DB-4344-90B3179BFABD}"/>
              </a:ext>
            </a:extLst>
          </p:cNvPr>
          <p:cNvSpPr/>
          <p:nvPr/>
        </p:nvSpPr>
        <p:spPr>
          <a:xfrm>
            <a:off x="6016487" y="159358"/>
            <a:ext cx="4353339" cy="463860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AE8DD03-624F-3602-A74D-C3B12F7ACB84}"/>
              </a:ext>
            </a:extLst>
          </p:cNvPr>
          <p:cNvSpPr/>
          <p:nvPr/>
        </p:nvSpPr>
        <p:spPr>
          <a:xfrm>
            <a:off x="5625548" y="281992"/>
            <a:ext cx="4353339" cy="463860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C8FB865-A291-738A-570E-0AFBB9B2A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95" y="324674"/>
            <a:ext cx="4318550" cy="1325559"/>
          </a:xfrm>
        </p:spPr>
        <p:txBody>
          <a:bodyPr>
            <a:normAutofit fontScale="90000"/>
          </a:bodyPr>
          <a:lstStyle/>
          <a:p>
            <a:pPr algn="r"/>
            <a:r>
              <a:rPr lang="de-CH" b="1" dirty="0">
                <a:solidFill>
                  <a:schemeClr val="bg1"/>
                </a:solidFill>
              </a:rPr>
              <a:t>Ringerriege Brunnen </a:t>
            </a:r>
            <a:br>
              <a:rPr lang="de-CH" dirty="0">
                <a:solidFill>
                  <a:schemeClr val="bg1"/>
                </a:solidFill>
              </a:rPr>
            </a:br>
            <a:r>
              <a:rPr lang="de-CH" dirty="0">
                <a:solidFill>
                  <a:schemeClr val="bg1"/>
                </a:solidFill>
              </a:rPr>
              <a:t>und Umgebung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68B2D9B0-60C7-DF61-1CDC-6B9EDBD73D33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chemeClr val="bg1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pic>
        <p:nvPicPr>
          <p:cNvPr id="5" name="Picture 2" descr="Ist möglicherweise ein Bild von 2 Personen und Text „Ringerriege Brunnen und Umgebung 2. Heimkampf in Brunnen RR Brunnen: TV Ufhusen Samstag, 10. September 2022 20 Uhr, Sporthalle Brunnen“">
            <a:extLst>
              <a:ext uri="{FF2B5EF4-FFF2-40B4-BE49-F238E27FC236}">
                <a16:creationId xmlns:a16="http://schemas.microsoft.com/office/drawing/2014/main" id="{77327211-9422-6C90-D95E-A775A9FFA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7631" b="76841"/>
          <a:stretch/>
        </p:blipFill>
        <p:spPr bwMode="auto">
          <a:xfrm>
            <a:off x="5305839" y="238050"/>
            <a:ext cx="2262812" cy="14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480C5C5-FDC8-57F0-F0F7-D1E4061BC6CE}"/>
              </a:ext>
            </a:extLst>
          </p:cNvPr>
          <p:cNvSpPr/>
          <p:nvPr/>
        </p:nvSpPr>
        <p:spPr>
          <a:xfrm>
            <a:off x="1097750" y="2808946"/>
            <a:ext cx="72000" cy="1325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81A0147-D842-BA55-857C-BD64B74934F3}"/>
              </a:ext>
            </a:extLst>
          </p:cNvPr>
          <p:cNvSpPr txBox="1">
            <a:spLocks/>
          </p:cNvSpPr>
          <p:nvPr/>
        </p:nvSpPr>
        <p:spPr>
          <a:xfrm>
            <a:off x="1226492" y="3205099"/>
            <a:ext cx="3217200" cy="447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  <a:latin typeface="+mj-lt"/>
              </a:rPr>
              <a:t>Eure Fragen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2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rgbClr val="2A2F43"/>
                </a:solidFill>
              </a:rPr>
              <a:t>RR Brunnen – in Kürze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rgbClr val="2A2F43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rgbClr val="2A2F43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rgbClr val="2A2F43"/>
              </a:solidFill>
              <a:uFillTx/>
              <a:latin typeface="+mj-lt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FFA1119-D17D-08C2-EA1B-43506A4C9581}"/>
              </a:ext>
            </a:extLst>
          </p:cNvPr>
          <p:cNvGrpSpPr>
            <a:grpSpLocks noChangeAspect="1"/>
          </p:cNvGrpSpPr>
          <p:nvPr/>
        </p:nvGrpSpPr>
        <p:grpSpPr>
          <a:xfrm>
            <a:off x="4440966" y="2264986"/>
            <a:ext cx="2546588" cy="2546586"/>
            <a:chOff x="4409016" y="1742017"/>
            <a:chExt cx="3373968" cy="3373966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132FCCAE-AECC-4C07-8D8B-E3AA4303C062}"/>
                </a:ext>
              </a:extLst>
            </p:cNvPr>
            <p:cNvGrpSpPr/>
            <p:nvPr/>
          </p:nvGrpSpPr>
          <p:grpSpPr>
            <a:xfrm>
              <a:off x="4409016" y="1742017"/>
              <a:ext cx="3373968" cy="3373966"/>
              <a:chOff x="4682068" y="2129367"/>
              <a:chExt cx="2671234" cy="2671233"/>
            </a:xfrm>
          </p:grpSpPr>
          <p:sp>
            <p:nvSpPr>
              <p:cNvPr id="12" name="Freeform: Shape 57">
                <a:extLst>
                  <a:ext uri="{FF2B5EF4-FFF2-40B4-BE49-F238E27FC236}">
                    <a16:creationId xmlns:a16="http://schemas.microsoft.com/office/drawing/2014/main" id="{A7AEB4A7-ED81-4D95-B51C-1DBA393E144C}"/>
                  </a:ext>
                </a:extLst>
              </p:cNvPr>
              <p:cNvSpPr/>
              <p:nvPr/>
            </p:nvSpPr>
            <p:spPr>
              <a:xfrm rot="497375">
                <a:off x="4682068" y="2129367"/>
                <a:ext cx="2671233" cy="2671233"/>
              </a:xfrm>
              <a:custGeom>
                <a:avLst/>
                <a:gdLst>
                  <a:gd name="connsiteX0" fmla="*/ 0 w 2671233"/>
                  <a:gd name="connsiteY0" fmla="*/ 0 h 2671233"/>
                  <a:gd name="connsiteX1" fmla="*/ 154712 w 2671233"/>
                  <a:gd name="connsiteY1" fmla="*/ 0 h 2671233"/>
                  <a:gd name="connsiteX2" fmla="*/ 154712 w 2671233"/>
                  <a:gd name="connsiteY2" fmla="*/ 2516522 h 2671233"/>
                  <a:gd name="connsiteX3" fmla="*/ 2671233 w 2671233"/>
                  <a:gd name="connsiteY3" fmla="*/ 2516522 h 2671233"/>
                  <a:gd name="connsiteX4" fmla="*/ 2671233 w 2671233"/>
                  <a:gd name="connsiteY4" fmla="*/ 2671233 h 2671233"/>
                  <a:gd name="connsiteX5" fmla="*/ 0 w 2671233"/>
                  <a:gd name="connsiteY5" fmla="*/ 2671233 h 267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233" h="2671233">
                    <a:moveTo>
                      <a:pt x="0" y="0"/>
                    </a:moveTo>
                    <a:lnTo>
                      <a:pt x="154712" y="0"/>
                    </a:lnTo>
                    <a:lnTo>
                      <a:pt x="154712" y="2516522"/>
                    </a:lnTo>
                    <a:lnTo>
                      <a:pt x="2671233" y="2516522"/>
                    </a:lnTo>
                    <a:lnTo>
                      <a:pt x="2671233" y="2671233"/>
                    </a:lnTo>
                    <a:lnTo>
                      <a:pt x="0" y="2671233"/>
                    </a:lnTo>
                    <a:close/>
                  </a:path>
                </a:pathLst>
              </a:custGeom>
              <a:solidFill>
                <a:srgbClr val="C109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56">
                <a:extLst>
                  <a:ext uri="{FF2B5EF4-FFF2-40B4-BE49-F238E27FC236}">
                    <a16:creationId xmlns:a16="http://schemas.microsoft.com/office/drawing/2014/main" id="{7537D789-95E4-4F3C-AD29-6DE75A7EE80B}"/>
                  </a:ext>
                </a:extLst>
              </p:cNvPr>
              <p:cNvSpPr/>
              <p:nvPr/>
            </p:nvSpPr>
            <p:spPr>
              <a:xfrm rot="21228252">
                <a:off x="4731761" y="2179061"/>
                <a:ext cx="2595940" cy="2595938"/>
              </a:xfrm>
              <a:prstGeom prst="rect">
                <a:avLst/>
              </a:prstGeom>
              <a:solidFill>
                <a:srgbClr val="2A2F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58">
                <a:extLst>
                  <a:ext uri="{FF2B5EF4-FFF2-40B4-BE49-F238E27FC236}">
                    <a16:creationId xmlns:a16="http://schemas.microsoft.com/office/drawing/2014/main" id="{20DB0FFF-FE2D-4642-A5F6-0AAF4023A66C}"/>
                  </a:ext>
                </a:extLst>
              </p:cNvPr>
              <p:cNvSpPr/>
              <p:nvPr/>
            </p:nvSpPr>
            <p:spPr>
              <a:xfrm rot="11297375">
                <a:off x="4682069" y="2129367"/>
                <a:ext cx="2671233" cy="2671233"/>
              </a:xfrm>
              <a:custGeom>
                <a:avLst/>
                <a:gdLst>
                  <a:gd name="connsiteX0" fmla="*/ 0 w 2671233"/>
                  <a:gd name="connsiteY0" fmla="*/ 0 h 2671233"/>
                  <a:gd name="connsiteX1" fmla="*/ 154712 w 2671233"/>
                  <a:gd name="connsiteY1" fmla="*/ 0 h 2671233"/>
                  <a:gd name="connsiteX2" fmla="*/ 154712 w 2671233"/>
                  <a:gd name="connsiteY2" fmla="*/ 2516522 h 2671233"/>
                  <a:gd name="connsiteX3" fmla="*/ 2671233 w 2671233"/>
                  <a:gd name="connsiteY3" fmla="*/ 2516522 h 2671233"/>
                  <a:gd name="connsiteX4" fmla="*/ 2671233 w 2671233"/>
                  <a:gd name="connsiteY4" fmla="*/ 2671233 h 2671233"/>
                  <a:gd name="connsiteX5" fmla="*/ 0 w 2671233"/>
                  <a:gd name="connsiteY5" fmla="*/ 2671233 h 267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233" h="2671233">
                    <a:moveTo>
                      <a:pt x="0" y="0"/>
                    </a:moveTo>
                    <a:lnTo>
                      <a:pt x="154712" y="0"/>
                    </a:lnTo>
                    <a:lnTo>
                      <a:pt x="154712" y="2516522"/>
                    </a:lnTo>
                    <a:lnTo>
                      <a:pt x="2671233" y="2516522"/>
                    </a:lnTo>
                    <a:lnTo>
                      <a:pt x="2671233" y="2671233"/>
                    </a:lnTo>
                    <a:lnTo>
                      <a:pt x="0" y="2671233"/>
                    </a:lnTo>
                    <a:close/>
                  </a:path>
                </a:pathLst>
              </a:custGeom>
              <a:solidFill>
                <a:srgbClr val="C109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2" descr="Ist möglicherweise ein Bild von 2 Personen und Text „Ringerriege Brunnen und Umgebung 2. Heimkampf in Brunnen RR Brunnen: TV Ufhusen Samstag, 10. September 2022 20 Uhr, Sporthalle Brunnen“">
              <a:extLst>
                <a:ext uri="{FF2B5EF4-FFF2-40B4-BE49-F238E27FC236}">
                  <a16:creationId xmlns:a16="http://schemas.microsoft.com/office/drawing/2014/main" id="{AA9D49B8-CF4D-6565-8D46-A2B076BA5E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85" t="7631" b="76841"/>
            <a:stretch/>
          </p:blipFill>
          <p:spPr bwMode="auto">
            <a:xfrm>
              <a:off x="4807296" y="2613765"/>
              <a:ext cx="2397546" cy="1590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A22C30CE-45F2-6124-F027-1D7A2AFD83FF}"/>
              </a:ext>
            </a:extLst>
          </p:cNvPr>
          <p:cNvSpPr/>
          <p:nvPr/>
        </p:nvSpPr>
        <p:spPr>
          <a:xfrm>
            <a:off x="924909" y="1507637"/>
            <a:ext cx="2825157" cy="3920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Gründung im Jahr 1974</a:t>
            </a: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Standorte in Brunnen, Sattel und Oberarth</a:t>
            </a: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Trainings für Kinder, Jugendliche und Aktive</a:t>
            </a: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Ca. 20 Jugendliche, 30 Aktive und 100 weitere Mitglieder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75FF5FE-A636-5254-D505-024D49434B26}"/>
              </a:ext>
            </a:extLst>
          </p:cNvPr>
          <p:cNvSpPr/>
          <p:nvPr/>
        </p:nvSpPr>
        <p:spPr>
          <a:xfrm>
            <a:off x="7995211" y="1589583"/>
            <a:ext cx="3445298" cy="4012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de-DE" sz="2000" dirty="0">
                <a:solidFill>
                  <a:schemeClr val="tx1"/>
                </a:solidFill>
                <a:latin typeface="+mj-lt"/>
              </a:rPr>
              <a:t>klassisch organisiert mit ehrenamtlichem Vorstand, Trainer und weiteren Funktionären</a:t>
            </a:r>
          </a:p>
          <a:p>
            <a:pPr lvl="0" algn="l"/>
            <a:endParaRPr lang="de-DE" sz="2000" dirty="0">
              <a:solidFill>
                <a:schemeClr val="tx1"/>
              </a:solidFill>
              <a:latin typeface="+mj-lt"/>
            </a:endParaRPr>
          </a:p>
          <a:p>
            <a:pPr lvl="0" algn="l"/>
            <a:r>
              <a:rPr lang="de-DE" sz="2000" dirty="0">
                <a:solidFill>
                  <a:schemeClr val="tx1"/>
                </a:solidFill>
                <a:latin typeface="+mj-lt"/>
              </a:rPr>
              <a:t>Zahlreiche SM Medaillengewinner, Schweizermeister und EM-/WM Teilnehmer, sowie Medaille in NLA und einige NLB Meistertitel</a:t>
            </a:r>
          </a:p>
          <a:p>
            <a:pPr lvl="0" algn="l"/>
            <a:endParaRPr lang="de-DE" sz="2000" dirty="0">
              <a:solidFill>
                <a:schemeClr val="tx1"/>
              </a:solidFill>
              <a:latin typeface="+mj-lt"/>
            </a:endParaRPr>
          </a:p>
          <a:p>
            <a:pPr lvl="0" algn="l"/>
            <a:r>
              <a:rPr lang="de-DE" sz="2000" dirty="0">
                <a:solidFill>
                  <a:schemeClr val="tx1"/>
                </a:solidFill>
                <a:latin typeface="+mj-lt"/>
              </a:rPr>
              <a:t>Mannschaft des Jahres 2021 der Gemeinde Ingenbohl (IBS)</a:t>
            </a:r>
            <a:endParaRPr lang="de-CH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5052B35-497B-07DC-C3B0-447309D21AA5}"/>
              </a:ext>
            </a:extLst>
          </p:cNvPr>
          <p:cNvSpPr/>
          <p:nvPr/>
        </p:nvSpPr>
        <p:spPr>
          <a:xfrm>
            <a:off x="847853" y="1820670"/>
            <a:ext cx="72000" cy="252000"/>
          </a:xfrm>
          <a:prstGeom prst="rect">
            <a:avLst/>
          </a:prstGeom>
          <a:solidFill>
            <a:srgbClr val="2A2F43"/>
          </a:solidFill>
          <a:ln>
            <a:solidFill>
              <a:srgbClr val="2A2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0646FFC-55A0-6814-4CE8-056621DAD5B4}"/>
              </a:ext>
            </a:extLst>
          </p:cNvPr>
          <p:cNvSpPr/>
          <p:nvPr/>
        </p:nvSpPr>
        <p:spPr>
          <a:xfrm>
            <a:off x="847853" y="2427367"/>
            <a:ext cx="72000" cy="540000"/>
          </a:xfrm>
          <a:prstGeom prst="rect">
            <a:avLst/>
          </a:prstGeom>
          <a:solidFill>
            <a:srgbClr val="2A2F43"/>
          </a:solidFill>
          <a:ln>
            <a:solidFill>
              <a:srgbClr val="2A2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057E56D-561F-6AE4-A887-9C721CDC0EC1}"/>
              </a:ext>
            </a:extLst>
          </p:cNvPr>
          <p:cNvSpPr/>
          <p:nvPr/>
        </p:nvSpPr>
        <p:spPr>
          <a:xfrm>
            <a:off x="847853" y="3366568"/>
            <a:ext cx="72000" cy="540000"/>
          </a:xfrm>
          <a:prstGeom prst="rect">
            <a:avLst/>
          </a:prstGeom>
          <a:solidFill>
            <a:srgbClr val="2A2F43"/>
          </a:solidFill>
          <a:ln>
            <a:solidFill>
              <a:srgbClr val="2A2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1CB9A3E-B4E8-876B-1EAF-B6078DD82945}"/>
              </a:ext>
            </a:extLst>
          </p:cNvPr>
          <p:cNvSpPr/>
          <p:nvPr/>
        </p:nvSpPr>
        <p:spPr>
          <a:xfrm>
            <a:off x="852207" y="4245764"/>
            <a:ext cx="72000" cy="864000"/>
          </a:xfrm>
          <a:prstGeom prst="rect">
            <a:avLst/>
          </a:prstGeom>
          <a:solidFill>
            <a:srgbClr val="2A2F43"/>
          </a:solidFill>
          <a:ln>
            <a:solidFill>
              <a:srgbClr val="2A2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0759FCB-2771-78D9-291C-605D0FB49679}"/>
              </a:ext>
            </a:extLst>
          </p:cNvPr>
          <p:cNvSpPr/>
          <p:nvPr/>
        </p:nvSpPr>
        <p:spPr>
          <a:xfrm>
            <a:off x="7915701" y="1625680"/>
            <a:ext cx="79510" cy="1160598"/>
          </a:xfrm>
          <a:prstGeom prst="rect">
            <a:avLst/>
          </a:prstGeom>
          <a:solidFill>
            <a:srgbClr val="2A2F43"/>
          </a:solidFill>
          <a:ln>
            <a:solidFill>
              <a:srgbClr val="2A2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730BEA-B620-D353-1958-E92B1085AC59}"/>
              </a:ext>
            </a:extLst>
          </p:cNvPr>
          <p:cNvSpPr/>
          <p:nvPr/>
        </p:nvSpPr>
        <p:spPr>
          <a:xfrm>
            <a:off x="7915701" y="3195961"/>
            <a:ext cx="79510" cy="1415916"/>
          </a:xfrm>
          <a:prstGeom prst="rect">
            <a:avLst/>
          </a:prstGeom>
          <a:solidFill>
            <a:srgbClr val="2A2F43"/>
          </a:solidFill>
          <a:ln>
            <a:solidFill>
              <a:srgbClr val="2A2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BDD0488-A895-7F11-C780-00FE0BE1CE4D}"/>
              </a:ext>
            </a:extLst>
          </p:cNvPr>
          <p:cNvSpPr/>
          <p:nvPr/>
        </p:nvSpPr>
        <p:spPr>
          <a:xfrm>
            <a:off x="7915701" y="4994669"/>
            <a:ext cx="79510" cy="629441"/>
          </a:xfrm>
          <a:prstGeom prst="rect">
            <a:avLst/>
          </a:prstGeom>
          <a:solidFill>
            <a:srgbClr val="2A2F43"/>
          </a:solidFill>
          <a:ln>
            <a:solidFill>
              <a:srgbClr val="2A2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29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73A3E2CC-A160-9531-9036-771110F36BAA}"/>
              </a:ext>
            </a:extLst>
          </p:cNvPr>
          <p:cNvSpPr/>
          <p:nvPr/>
        </p:nvSpPr>
        <p:spPr>
          <a:xfrm>
            <a:off x="-79513" y="-126707"/>
            <a:ext cx="12649200" cy="6984708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71EB8E-85CE-E7D2-D442-111826EB2F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3" y="1958911"/>
            <a:ext cx="5076241" cy="33845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chemeClr val="bg1"/>
                </a:solidFill>
              </a:rPr>
              <a:t>RR Brunnen – Impressionen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chemeClr val="bg1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FF33F9-D1F8-21F5-4BCD-D411D5A109F4}"/>
              </a:ext>
            </a:extLst>
          </p:cNvPr>
          <p:cNvSpPr txBox="1"/>
          <p:nvPr/>
        </p:nvSpPr>
        <p:spPr>
          <a:xfrm>
            <a:off x="4327379" y="5139071"/>
            <a:ext cx="1885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00" dirty="0">
                <a:solidFill>
                  <a:schemeClr val="bg1"/>
                </a:solidFill>
                <a:latin typeface="+mj-lt"/>
              </a:rPr>
              <a:t>Bild: </a:t>
            </a:r>
            <a:r>
              <a:rPr lang="de-DE" sz="100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topsportfotografie.ch</a:t>
            </a:r>
            <a:endParaRPr lang="de-CH" sz="1000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0FE69B3-6F19-EA4D-E81A-12794F5E7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6" r="10009" b="4946"/>
          <a:stretch/>
        </p:blipFill>
        <p:spPr bwMode="auto">
          <a:xfrm>
            <a:off x="6572892" y="1972347"/>
            <a:ext cx="5077451" cy="338412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35D8B644-934B-535B-0651-04C78BED706B}"/>
              </a:ext>
            </a:extLst>
          </p:cNvPr>
          <p:cNvSpPr txBox="1"/>
          <p:nvPr/>
        </p:nvSpPr>
        <p:spPr>
          <a:xfrm>
            <a:off x="10125000" y="5139071"/>
            <a:ext cx="1885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00" dirty="0">
                <a:solidFill>
                  <a:schemeClr val="bg1"/>
                </a:solidFill>
                <a:latin typeface="+mj-lt"/>
              </a:rPr>
              <a:t>Bild: </a:t>
            </a:r>
            <a:r>
              <a:rPr lang="de-DE" sz="100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topsportfotografie.ch</a:t>
            </a:r>
            <a:endParaRPr lang="de-CH" sz="1000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66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73A3E2CC-A160-9531-9036-771110F36BAA}"/>
              </a:ext>
            </a:extLst>
          </p:cNvPr>
          <p:cNvSpPr/>
          <p:nvPr/>
        </p:nvSpPr>
        <p:spPr>
          <a:xfrm>
            <a:off x="-79513" y="-126707"/>
            <a:ext cx="12649200" cy="6984708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chemeClr val="bg1"/>
                </a:solidFill>
              </a:rPr>
              <a:t>RR Brunnen – Impressionen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chemeClr val="bg1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A56D50E-B434-FFF9-E7D9-859A79FB9367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3" y="1958938"/>
            <a:ext cx="5342335" cy="3410965"/>
            <a:chOff x="674517" y="2291160"/>
            <a:chExt cx="6080558" cy="388230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D75569A-1B36-15FB-0574-BBC68297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517" y="2291160"/>
              <a:ext cx="5777694" cy="3851796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1FF33F9-D1F8-21F5-4BCD-D411D5A109F4}"/>
                </a:ext>
              </a:extLst>
            </p:cNvPr>
            <p:cNvSpPr txBox="1"/>
            <p:nvPr/>
          </p:nvSpPr>
          <p:spPr>
            <a:xfrm>
              <a:off x="4609112" y="5910735"/>
              <a:ext cx="2145963" cy="262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00" dirty="0">
                  <a:solidFill>
                    <a:schemeClr val="bg1"/>
                  </a:solidFill>
                  <a:latin typeface="+mj-lt"/>
                </a:rPr>
                <a:t>Bild: </a:t>
              </a:r>
              <a:r>
                <a:rPr lang="de-DE" sz="1000" i="0" u="none" strike="noStrike" kern="1200" cap="none" spc="0" baseline="0" dirty="0">
                  <a:solidFill>
                    <a:schemeClr val="bg1"/>
                  </a:solidFill>
                  <a:uFillTx/>
                  <a:latin typeface="+mj-lt"/>
                </a:rPr>
                <a:t>Beat Heinzer, Muotathal</a:t>
              </a:r>
              <a:endParaRPr lang="de-CH" sz="100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AEB0FBD-2EB7-02CD-1127-8593A56305A2}"/>
              </a:ext>
            </a:extLst>
          </p:cNvPr>
          <p:cNvGrpSpPr/>
          <p:nvPr/>
        </p:nvGrpSpPr>
        <p:grpSpPr>
          <a:xfrm>
            <a:off x="6572892" y="1958912"/>
            <a:ext cx="5250258" cy="3410991"/>
            <a:chOff x="6572892" y="1958912"/>
            <a:chExt cx="5250258" cy="3410991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D2A13C1-E84B-4145-EBDA-1C1D9525E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892" y="1958912"/>
              <a:ext cx="5077451" cy="3384121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5D8B644-934B-535B-0651-04C78BED706B}"/>
                </a:ext>
              </a:extLst>
            </p:cNvPr>
            <p:cNvSpPr txBox="1"/>
            <p:nvPr/>
          </p:nvSpPr>
          <p:spPr>
            <a:xfrm>
              <a:off x="9937722" y="5139071"/>
              <a:ext cx="1885428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1000" dirty="0">
                  <a:solidFill>
                    <a:schemeClr val="bg1"/>
                  </a:solidFill>
                  <a:latin typeface="+mj-lt"/>
                </a:rPr>
                <a:t>Bild: </a:t>
              </a:r>
              <a:r>
                <a:rPr lang="de-DE" sz="1000" i="0" u="none" strike="noStrike" kern="1200" cap="none" spc="0" baseline="0" dirty="0">
                  <a:solidFill>
                    <a:schemeClr val="bg1"/>
                  </a:solidFill>
                  <a:uFillTx/>
                  <a:latin typeface="+mj-lt"/>
                </a:rPr>
                <a:t>Thomas Bucheli, Brunnen</a:t>
              </a:r>
              <a:endParaRPr lang="de-CH" sz="100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endParaRPr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3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73A3E2CC-A160-9531-9036-771110F36BAA}"/>
              </a:ext>
            </a:extLst>
          </p:cNvPr>
          <p:cNvSpPr/>
          <p:nvPr/>
        </p:nvSpPr>
        <p:spPr>
          <a:xfrm>
            <a:off x="-79513" y="-126707"/>
            <a:ext cx="12649200" cy="6984708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chemeClr val="bg1"/>
                </a:solidFill>
              </a:rPr>
              <a:t>RR Brunnen – Impressionen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chemeClr val="bg1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BC20287-FBBB-8525-46EA-760369947E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r="15674"/>
          <a:stretch/>
        </p:blipFill>
        <p:spPr bwMode="auto">
          <a:xfrm>
            <a:off x="838203" y="1898909"/>
            <a:ext cx="10812140" cy="382880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58569ED-2BD3-5F7D-8742-2B05EE115CA3}"/>
              </a:ext>
            </a:extLst>
          </p:cNvPr>
          <p:cNvSpPr txBox="1"/>
          <p:nvPr/>
        </p:nvSpPr>
        <p:spPr>
          <a:xfrm>
            <a:off x="10143190" y="5496880"/>
            <a:ext cx="1885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00" dirty="0">
                <a:solidFill>
                  <a:schemeClr val="bg1"/>
                </a:solidFill>
                <a:latin typeface="+mj-lt"/>
              </a:rPr>
              <a:t>Bild: </a:t>
            </a:r>
            <a:r>
              <a:rPr lang="de-DE" sz="100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topsportfotografie.ch</a:t>
            </a:r>
            <a:endParaRPr lang="de-CH" sz="1000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1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73A3E2CC-A160-9531-9036-771110F36BAA}"/>
              </a:ext>
            </a:extLst>
          </p:cNvPr>
          <p:cNvSpPr/>
          <p:nvPr/>
        </p:nvSpPr>
        <p:spPr>
          <a:xfrm>
            <a:off x="-79513" y="-126707"/>
            <a:ext cx="12649200" cy="6984708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chemeClr val="bg1"/>
                </a:solidFill>
              </a:rPr>
              <a:t>RR Brunnen – Impressionen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chemeClr val="bg1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560A14-91B4-21E9-B0DB-030FFF3732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3" y="1958911"/>
            <a:ext cx="5076241" cy="338416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1FF33F9-D1F8-21F5-4BCD-D411D5A109F4}"/>
              </a:ext>
            </a:extLst>
          </p:cNvPr>
          <p:cNvSpPr txBox="1"/>
          <p:nvPr/>
        </p:nvSpPr>
        <p:spPr>
          <a:xfrm>
            <a:off x="4295110" y="5139071"/>
            <a:ext cx="1885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00" dirty="0">
                <a:solidFill>
                  <a:schemeClr val="bg1"/>
                </a:solidFill>
                <a:latin typeface="+mj-lt"/>
              </a:rPr>
              <a:t>Bild: </a:t>
            </a:r>
            <a:r>
              <a:rPr lang="de-DE" sz="100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Beat Heinzer, Muotathal</a:t>
            </a:r>
            <a:endParaRPr lang="de-CH" sz="1000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9F5B886-04C3-0C22-13A5-AF3676CBF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91" y="1958910"/>
            <a:ext cx="5076241" cy="338723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5A1F745-685C-ADD8-88FA-FF21EF21E736}"/>
              </a:ext>
            </a:extLst>
          </p:cNvPr>
          <p:cNvSpPr txBox="1"/>
          <p:nvPr/>
        </p:nvSpPr>
        <p:spPr>
          <a:xfrm>
            <a:off x="9937722" y="5139071"/>
            <a:ext cx="1885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00" dirty="0">
                <a:solidFill>
                  <a:schemeClr val="bg1"/>
                </a:solidFill>
                <a:latin typeface="+mj-lt"/>
              </a:rPr>
              <a:t>Bild: </a:t>
            </a:r>
            <a:r>
              <a:rPr lang="de-DE" sz="100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Beat Heinzer, Muotathal</a:t>
            </a:r>
            <a:endParaRPr lang="de-CH" sz="1000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73A3E2CC-A160-9531-9036-771110F36BAA}"/>
              </a:ext>
            </a:extLst>
          </p:cNvPr>
          <p:cNvSpPr/>
          <p:nvPr/>
        </p:nvSpPr>
        <p:spPr>
          <a:xfrm>
            <a:off x="-79513" y="-126707"/>
            <a:ext cx="12649200" cy="6984708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chemeClr val="bg1"/>
                </a:solidFill>
              </a:rPr>
              <a:t>RR Brunnen – Impressionen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chemeClr val="bg1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8826D7-431E-9A4B-A486-91A1E65D35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9" r="8535"/>
          <a:stretch/>
        </p:blipFill>
        <p:spPr bwMode="auto">
          <a:xfrm>
            <a:off x="838203" y="1958911"/>
            <a:ext cx="5076241" cy="338412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255CDBA-8031-855D-2A0F-CDD85FE92ACB}"/>
              </a:ext>
            </a:extLst>
          </p:cNvPr>
          <p:cNvSpPr txBox="1"/>
          <p:nvPr/>
        </p:nvSpPr>
        <p:spPr>
          <a:xfrm>
            <a:off x="4327379" y="5139071"/>
            <a:ext cx="1885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00" dirty="0">
                <a:solidFill>
                  <a:schemeClr val="bg1"/>
                </a:solidFill>
                <a:latin typeface="+mj-lt"/>
              </a:rPr>
              <a:t>Bild: </a:t>
            </a:r>
            <a:r>
              <a:rPr lang="de-DE" sz="1000" i="0" u="none" strike="noStrike" kern="1200" cap="none" spc="0" baseline="0" dirty="0">
                <a:solidFill>
                  <a:schemeClr val="bg1"/>
                </a:solidFill>
                <a:uFillTx/>
                <a:latin typeface="+mj-lt"/>
              </a:rPr>
              <a:t>topsportfotografie.ch</a:t>
            </a:r>
            <a:endParaRPr lang="de-CH" sz="1000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pic>
        <p:nvPicPr>
          <p:cNvPr id="11" name="Picture 6" descr="Keine Fotobeschreibung verfügbar.">
            <a:extLst>
              <a:ext uri="{FF2B5EF4-FFF2-40B4-BE49-F238E27FC236}">
                <a16:creationId xmlns:a16="http://schemas.microsoft.com/office/drawing/2014/main" id="{6F7B2D1E-9089-5333-F005-3D77B5BA1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t="20639" r="3425"/>
          <a:stretch/>
        </p:blipFill>
        <p:spPr bwMode="auto">
          <a:xfrm>
            <a:off x="6572892" y="1958910"/>
            <a:ext cx="5076241" cy="338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3FEB56F-04C3-5EAE-A2A2-7803BB51F40B}"/>
              </a:ext>
            </a:extLst>
          </p:cNvPr>
          <p:cNvSpPr txBox="1"/>
          <p:nvPr/>
        </p:nvSpPr>
        <p:spPr>
          <a:xfrm>
            <a:off x="10619699" y="5139071"/>
            <a:ext cx="1885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00" dirty="0">
                <a:solidFill>
                  <a:schemeClr val="bg1"/>
                </a:solidFill>
                <a:latin typeface="+mj-lt"/>
              </a:rPr>
              <a:t>Bild: eigenes Bild</a:t>
            </a:r>
            <a:endParaRPr lang="de-CH" sz="1000" i="0" u="none" strike="noStrike" kern="1200" cap="none" spc="0" baseline="0" dirty="0">
              <a:solidFill>
                <a:schemeClr val="bg1"/>
              </a:solidFill>
              <a:uFillTx/>
              <a:latin typeface="+mj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73A3E2CC-A160-9531-9036-771110F36BAA}"/>
              </a:ext>
            </a:extLst>
          </p:cNvPr>
          <p:cNvSpPr/>
          <p:nvPr/>
        </p:nvSpPr>
        <p:spPr>
          <a:xfrm>
            <a:off x="-79513" y="-126707"/>
            <a:ext cx="12421073" cy="6984708"/>
          </a:xfrm>
          <a:prstGeom prst="rect">
            <a:avLst/>
          </a:prstGeom>
          <a:solidFill>
            <a:srgbClr val="2A2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05A52C-FF45-51D3-11F6-550EF8F29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21"/>
          <a:stretch/>
        </p:blipFill>
        <p:spPr>
          <a:xfrm>
            <a:off x="-124953" y="-555184"/>
            <a:ext cx="12421073" cy="74131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CH" sz="10700" b="1" dirty="0">
                <a:solidFill>
                  <a:srgbClr val="C1091C"/>
                </a:solidFill>
              </a:rPr>
              <a:t>RINGERFAMILIE</a:t>
            </a:r>
            <a:endParaRPr lang="de-CH" b="1" dirty="0">
              <a:solidFill>
                <a:srgbClr val="C1091C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0CD146F-44BB-D2E7-B919-0A50847FA02B}"/>
              </a:ext>
            </a:extLst>
          </p:cNvPr>
          <p:cNvSpPr txBox="1">
            <a:spLocks/>
          </p:cNvSpPr>
          <p:nvPr/>
        </p:nvSpPr>
        <p:spPr>
          <a:xfrm>
            <a:off x="765831" y="365128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/>
            <a:r>
              <a:rPr lang="de-CH" sz="9600" b="1" dirty="0">
                <a:solidFill>
                  <a:srgbClr val="2A2F43"/>
                </a:solidFill>
              </a:rPr>
              <a:t>RINGERFAMILIE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748A42C-0895-549C-CD82-B51E34E7781E}"/>
              </a:ext>
            </a:extLst>
          </p:cNvPr>
          <p:cNvSpPr txBox="1"/>
          <p:nvPr/>
        </p:nvSpPr>
        <p:spPr>
          <a:xfrm>
            <a:off x="10562901" y="6627168"/>
            <a:ext cx="1885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00" dirty="0">
                <a:solidFill>
                  <a:schemeClr val="bg1"/>
                </a:solidFill>
                <a:latin typeface="+mj-lt"/>
              </a:rPr>
              <a:t>Bild: Yvonne Zgraggen, Ibach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19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59965-5A8A-FC83-A93F-22DD2439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rgbClr val="2A2F43"/>
                </a:solidFill>
              </a:rPr>
              <a:t>Ringen – in Kürze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25F91-74AB-3883-0CAD-1D09CAC90C26}"/>
              </a:ext>
            </a:extLst>
          </p:cNvPr>
          <p:cNvSpPr txBox="1"/>
          <p:nvPr/>
        </p:nvSpPr>
        <p:spPr>
          <a:xfrm>
            <a:off x="823295" y="6353792"/>
            <a:ext cx="993326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2A0FE7-443A-40E2-8F38-2EDD18B576E6}" type="datetime1">
              <a:rPr lang="de-CH" sz="1800" b="0" i="0" u="none" strike="noStrike" kern="1200" cap="none" spc="0" baseline="0" smtClean="0">
                <a:solidFill>
                  <a:srgbClr val="2A2F43"/>
                </a:solidFill>
                <a:uFillTx/>
                <a:latin typeface="+mj-lt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31.10.2022</a:t>
            </a:fld>
            <a:r>
              <a:rPr lang="de-CH" sz="1800" b="0" i="0" u="none" strike="noStrike" kern="1200" cap="none" spc="0" baseline="0" dirty="0">
                <a:solidFill>
                  <a:srgbClr val="2A2F43"/>
                </a:solidFill>
                <a:uFillTx/>
                <a:latin typeface="+mj-lt"/>
              </a:rPr>
              <a:t> | www.rrbrunnen.ch</a:t>
            </a:r>
            <a:endParaRPr lang="de-CH" sz="1800" b="1" i="0" u="none" strike="noStrike" kern="1200" cap="none" spc="0" baseline="0" dirty="0">
              <a:solidFill>
                <a:srgbClr val="2A2F43"/>
              </a:solidFill>
              <a:uFillTx/>
              <a:latin typeface="+mj-lt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22C30CE-45F2-6124-F027-1D7A2AFD83FF}"/>
              </a:ext>
            </a:extLst>
          </p:cNvPr>
          <p:cNvSpPr/>
          <p:nvPr/>
        </p:nvSpPr>
        <p:spPr>
          <a:xfrm>
            <a:off x="5502589" y="1629659"/>
            <a:ext cx="6378931" cy="3920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Olympische Sportart</a:t>
            </a: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jährlich zahlreiche Einzel- und Mannschaftswettkämpfe</a:t>
            </a: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Zweikampf Sport mit einigen Regeln </a:t>
            </a:r>
            <a:br>
              <a:rPr lang="de-DE" sz="2000" dirty="0">
                <a:solidFill>
                  <a:schemeClr val="tx1"/>
                </a:solidFill>
                <a:latin typeface="+mj-lt"/>
              </a:rPr>
            </a:br>
            <a:r>
              <a:rPr lang="de-DE" sz="2000" dirty="0">
                <a:solidFill>
                  <a:schemeClr val="tx1"/>
                </a:solidFill>
                <a:latin typeface="+mj-lt"/>
              </a:rPr>
              <a:t>(Punktesieg oder Schultersieg)</a:t>
            </a:r>
          </a:p>
          <a:p>
            <a:endParaRPr lang="de-DE" sz="2000" dirty="0">
              <a:solidFill>
                <a:schemeClr val="tx1"/>
              </a:solidFill>
              <a:latin typeface="+mj-lt"/>
            </a:endParaRPr>
          </a:p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Wettkämpfe auf Matten in Halle oder Sägemehl im Freien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0646FFC-55A0-6814-4CE8-056621DAD5B4}"/>
              </a:ext>
            </a:extLst>
          </p:cNvPr>
          <p:cNvSpPr/>
          <p:nvPr/>
        </p:nvSpPr>
        <p:spPr>
          <a:xfrm>
            <a:off x="5430589" y="2367000"/>
            <a:ext cx="72000" cy="2484000"/>
          </a:xfrm>
          <a:prstGeom prst="rect">
            <a:avLst/>
          </a:prstGeom>
          <a:solidFill>
            <a:srgbClr val="C1091C"/>
          </a:solidFill>
          <a:ln>
            <a:solidFill>
              <a:srgbClr val="C10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052" name="Picture 4" descr="Ringen Archive - German Fight News">
            <a:extLst>
              <a:ext uri="{FF2B5EF4-FFF2-40B4-BE49-F238E27FC236}">
                <a16:creationId xmlns:a16="http://schemas.microsoft.com/office/drawing/2014/main" id="{2218AE67-69D7-ECEE-6F53-7CAC8F71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5507"/>
            <a:ext cx="5226267" cy="293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FFBBB14-EBC6-4A68-BE0B-BF4BECDD50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8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542</Words>
  <Application>Microsoft Office PowerPoint</Application>
  <PresentationFormat>Breitbild</PresentationFormat>
  <Paragraphs>122</Paragraphs>
  <Slides>18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Ringerriege Brunnen  und Umgebung</vt:lpstr>
      <vt:lpstr>RR Brunnen – in Kürze</vt:lpstr>
      <vt:lpstr>RR Brunnen – Impressionen</vt:lpstr>
      <vt:lpstr>RR Brunnen – Impressionen</vt:lpstr>
      <vt:lpstr>RR Brunnen – Impressionen</vt:lpstr>
      <vt:lpstr>RR Brunnen – Impressionen</vt:lpstr>
      <vt:lpstr>RR Brunnen – Impressionen</vt:lpstr>
      <vt:lpstr>RINGERFAMILIE</vt:lpstr>
      <vt:lpstr>Ringen – in Kürze</vt:lpstr>
      <vt:lpstr>Häufige Verletzungen und Massnahmen</vt:lpstr>
      <vt:lpstr>Häufige Verletzungen und Massnahmen</vt:lpstr>
      <vt:lpstr>Häufige Verletzungen und Massnahmen</vt:lpstr>
      <vt:lpstr>Häufige Verletzungen und Massnahmen</vt:lpstr>
      <vt:lpstr>Häufige Verletzungen und Massnahmen</vt:lpstr>
      <vt:lpstr>Häufige Verletzungen und Massnahmen</vt:lpstr>
      <vt:lpstr>Häufige Verletzungen und Massnahmen</vt:lpstr>
      <vt:lpstr>Häufige Verletzungen und Massnahmen</vt:lpstr>
      <vt:lpstr>Ringerriege Brunnen  und Umgebung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Ringerriege Brunnen und Umgebung &amp; Ringen</dc:title>
  <dc:creator>hw21@bluewin.ch</dc:creator>
  <cp:lastModifiedBy>hw21@bluewin.ch</cp:lastModifiedBy>
  <cp:revision>18</cp:revision>
  <dcterms:created xsi:type="dcterms:W3CDTF">2022-10-21T18:02:21Z</dcterms:created>
  <dcterms:modified xsi:type="dcterms:W3CDTF">2022-10-31T10:42:24Z</dcterms:modified>
</cp:coreProperties>
</file>